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64" r:id="rId2"/>
    <p:sldId id="265" r:id="rId3"/>
    <p:sldId id="274" r:id="rId4"/>
    <p:sldId id="268" r:id="rId5"/>
    <p:sldId id="269" r:id="rId6"/>
    <p:sldId id="271" r:id="rId7"/>
    <p:sldId id="272" r:id="rId8"/>
    <p:sldId id="266" r:id="rId9"/>
    <p:sldId id="273" r:id="rId10"/>
    <p:sldId id="270" r:id="rId11"/>
    <p:sldId id="275" r:id="rId12"/>
    <p:sldId id="276" r:id="rId13"/>
    <p:sldId id="267" r:id="rId14"/>
    <p:sldId id="277" r:id="rId15"/>
    <p:sldId id="278" r:id="rId16"/>
    <p:sldId id="279" r:id="rId17"/>
    <p:sldId id="26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53577" autoAdjust="0"/>
  </p:normalViewPr>
  <p:slideViewPr>
    <p:cSldViewPr snapToGrid="0" snapToObjects="1">
      <p:cViewPr varScale="1">
        <p:scale>
          <a:sx n="38" d="100"/>
          <a:sy n="38" d="100"/>
        </p:scale>
        <p:origin x="2098" y="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5/31/2018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‹N°›</a:t>
            </a:fld>
            <a:endParaRPr lang="en-US"/>
          </a:p>
        </p:txBody>
      </p:sp>
    </p:spTree>
    <p:extLst>
      <p:ext uri="{BB962C8B-B14F-4D97-AF65-F5344CB8AC3E}">
        <p14:creationId xmlns:p14="http://schemas.microsoft.com/office/powerpoint/2010/main" val="191610023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1</a:t>
            </a:fld>
            <a:endParaRPr lang="en-US" smtClean="0"/>
          </a:p>
        </p:txBody>
      </p:sp>
    </p:spTree>
    <p:extLst>
      <p:ext uri="{BB962C8B-B14F-4D97-AF65-F5344CB8AC3E}">
        <p14:creationId xmlns:p14="http://schemas.microsoft.com/office/powerpoint/2010/main" val="1646016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a:solidFill>
                  <a:schemeClr val="tx1"/>
                </a:solidFill>
                <a:latin typeface="+mn-lt"/>
                <a:ea typeface="+mn-ea"/>
                <a:cs typeface="+mn-cs"/>
              </a:rPr>
              <a:t>L’étape suivante concerne le tour de table au cours duquel les formateurs et les participants se présentent à tour de rôle.  Il est important de profiter de cette première occasion pour déclencher l’interaction. Les participants devront former un binôme avec quelqu’un qu’ils ne connaissent pas encore.  Ensuite, il leur sera demandé de faire dire à leur « partenaire » :</a:t>
            </a:r>
          </a:p>
          <a:p>
            <a:pPr marL="171450" lvl="0" indent="-171450">
              <a:buFont typeface="Arial" panose="020B0604020202020204" pitchFamily="34" charset="0"/>
              <a:buChar char="•"/>
            </a:pPr>
            <a:r>
              <a:rPr lang="fr-FR" sz="1200">
                <a:solidFill>
                  <a:schemeClr val="tx1"/>
                </a:solidFill>
                <a:latin typeface="+mn-lt"/>
                <a:ea typeface="+mn-ea"/>
                <a:cs typeface="+mn-cs"/>
              </a:rPr>
              <a:t>son nom et son pays d’origine,</a:t>
            </a:r>
          </a:p>
          <a:p>
            <a:pPr marL="171450" lvl="0" indent="-171450">
              <a:buFont typeface="Arial" panose="020B0604020202020204" pitchFamily="34" charset="0"/>
              <a:buChar char="•"/>
            </a:pPr>
            <a:r>
              <a:rPr lang="fr-FR" sz="1200">
                <a:solidFill>
                  <a:schemeClr val="tx1"/>
                </a:solidFill>
                <a:latin typeface="+mn-lt"/>
                <a:ea typeface="+mn-ea"/>
                <a:cs typeface="+mn-cs"/>
              </a:rPr>
              <a:t>où il travaille,</a:t>
            </a:r>
          </a:p>
          <a:p>
            <a:pPr marL="171450" lvl="0" indent="-171450">
              <a:buFont typeface="Arial" panose="020B0604020202020204" pitchFamily="34" charset="0"/>
              <a:buChar char="•"/>
            </a:pPr>
            <a:r>
              <a:rPr lang="fr-FR" sz="1200">
                <a:solidFill>
                  <a:schemeClr val="tx1"/>
                </a:solidFill>
                <a:latin typeface="+mn-lt"/>
                <a:ea typeface="+mn-ea"/>
                <a:cs typeface="+mn-cs"/>
              </a:rPr>
              <a:t>quelle est sa profession,</a:t>
            </a:r>
          </a:p>
          <a:p>
            <a:pPr marL="171450" lvl="0" indent="-171450">
              <a:buFont typeface="Arial" panose="020B0604020202020204" pitchFamily="34" charset="0"/>
              <a:buChar char="•"/>
            </a:pPr>
            <a:r>
              <a:rPr lang="fr-FR" sz="1200">
                <a:solidFill>
                  <a:schemeClr val="tx1"/>
                </a:solidFill>
                <a:latin typeface="+mn-lt"/>
                <a:ea typeface="+mn-ea"/>
                <a:cs typeface="+mn-cs"/>
              </a:rPr>
              <a:t>quelle est son expérience en tant que formateur,</a:t>
            </a:r>
          </a:p>
          <a:p>
            <a:pPr marL="171450" lvl="0" indent="-171450">
              <a:buFont typeface="Arial" panose="020B0604020202020204" pitchFamily="34" charset="0"/>
              <a:buChar char="•"/>
            </a:pPr>
            <a:r>
              <a:rPr lang="fr-FR" sz="1200" smtClean="0">
                <a:solidFill>
                  <a:schemeClr val="tx1"/>
                </a:solidFill>
                <a:latin typeface="+mn-lt"/>
                <a:ea typeface="+mn-ea"/>
                <a:cs typeface="+mn-cs"/>
              </a:rPr>
              <a:t>quelque </a:t>
            </a:r>
            <a:r>
              <a:rPr lang="fr-FR" sz="1200">
                <a:solidFill>
                  <a:schemeClr val="tx1"/>
                </a:solidFill>
                <a:latin typeface="+mn-lt"/>
                <a:ea typeface="+mn-ea"/>
                <a:cs typeface="+mn-cs"/>
              </a:rPr>
              <a:t>chose d’intéressant le concernant</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fr-FR" sz="1200" smtClean="0">
                <a:solidFill>
                  <a:schemeClr val="tx1"/>
                </a:solidFill>
                <a:latin typeface="+mn-lt"/>
                <a:ea typeface="+mn-ea"/>
                <a:cs typeface="+mn-cs"/>
              </a:rPr>
              <a:t>Chaque </a:t>
            </a:r>
            <a:r>
              <a:rPr lang="fr-FR" sz="1200">
                <a:solidFill>
                  <a:schemeClr val="tx1"/>
                </a:solidFill>
                <a:latin typeface="+mn-lt"/>
                <a:ea typeface="+mn-ea"/>
                <a:cs typeface="+mn-cs"/>
              </a:rPr>
              <a:t>membre d’un binôme interrogera son « partenaire », puis présentera son « nouveau » collègue aux autres.  Le formateur prendra des notes sur les informations communiquées pour mieux se faire une idée du niveau de connaissances des participants.</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15</a:t>
            </a:fld>
            <a:endParaRPr lang="en-US" smtClean="0"/>
          </a:p>
        </p:txBody>
      </p:sp>
    </p:spTree>
    <p:extLst>
      <p:ext uri="{BB962C8B-B14F-4D97-AF65-F5344CB8AC3E}">
        <p14:creationId xmlns:p14="http://schemas.microsoft.com/office/powerpoint/2010/main" val="4097672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smtClean="0">
                <a:solidFill>
                  <a:schemeClr val="tx1"/>
                </a:solidFill>
                <a:latin typeface="+mn-lt"/>
                <a:ea typeface="+mn-ea"/>
                <a:cs typeface="+mn-cs"/>
              </a:rPr>
              <a:t>Synthèse/Récapitulatif</a:t>
            </a:r>
            <a:endParaRPr lang="fr-FR" sz="1200" b="1">
              <a:solidFill>
                <a:schemeClr val="tx1"/>
              </a:solidFill>
              <a:latin typeface="+mn-lt"/>
              <a:ea typeface="+mn-ea"/>
              <a:cs typeface="+mn-cs"/>
            </a:endParaRPr>
          </a:p>
          <a:p>
            <a:r>
              <a:rPr lang="fr-FR" sz="1200">
                <a:solidFill>
                  <a:schemeClr val="tx1"/>
                </a:solidFill>
                <a:latin typeface="+mn-lt"/>
                <a:ea typeface="+mn-ea"/>
                <a:cs typeface="+mn-cs"/>
              </a:rPr>
              <a:t>Le formateur récapitulera/testera les connaissances sur les points suivants pour voir si les participants ont atteint les objectifs pédagogique de la session.  Il conviendra de prévoir des créneaux </a:t>
            </a:r>
            <a:r>
              <a:rPr lang="fr-FR" sz="1200" smtClean="0">
                <a:solidFill>
                  <a:schemeClr val="tx1"/>
                </a:solidFill>
                <a:latin typeface="+mn-lt"/>
                <a:ea typeface="+mn-ea"/>
                <a:cs typeface="+mn-cs"/>
              </a:rPr>
              <a:t>horaires pour </a:t>
            </a:r>
            <a:r>
              <a:rPr lang="fr-FR" sz="1200">
                <a:solidFill>
                  <a:schemeClr val="tx1"/>
                </a:solidFill>
                <a:latin typeface="+mn-lt"/>
                <a:ea typeface="+mn-ea"/>
                <a:cs typeface="+mn-cs"/>
              </a:rPr>
              <a:t>des questions.</a:t>
            </a:r>
          </a:p>
          <a:p>
            <a:endParaRPr lang="en-US"/>
          </a:p>
        </p:txBody>
      </p:sp>
      <p:sp>
        <p:nvSpPr>
          <p:cNvPr id="4" name="Slide Number Placeholder 3"/>
          <p:cNvSpPr>
            <a:spLocks noGrp="1"/>
          </p:cNvSpPr>
          <p:nvPr>
            <p:ph type="sldNum" sz="quarter" idx="10"/>
          </p:nvPr>
        </p:nvSpPr>
        <p:spPr/>
        <p:txBody>
          <a:bodyPr/>
          <a:lstStyle/>
          <a:p>
            <a:fld id="{5827260C-95DC-194B-88B2-0B241DEC43BF}" type="slidenum">
              <a:rPr lang="en-US" smtClean="0"/>
              <a:pPr/>
              <a:t>16</a:t>
            </a:fld>
            <a:endParaRPr lang="en-US" smtClean="0"/>
          </a:p>
        </p:txBody>
      </p:sp>
    </p:spTree>
    <p:extLst>
      <p:ext uri="{BB962C8B-B14F-4D97-AF65-F5344CB8AC3E}">
        <p14:creationId xmlns:p14="http://schemas.microsoft.com/office/powerpoint/2010/main" val="2280251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17</a:t>
            </a:fld>
            <a:endParaRPr lang="en-GB" smtClean="0"/>
          </a:p>
        </p:txBody>
      </p:sp>
    </p:spTree>
    <p:extLst>
      <p:ext uri="{BB962C8B-B14F-4D97-AF65-F5344CB8AC3E}">
        <p14:creationId xmlns:p14="http://schemas.microsoft.com/office/powerpoint/2010/main" val="1864409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a:solidFill>
                  <a:schemeClr val="tx1"/>
                </a:solidFill>
                <a:latin typeface="+mn-lt"/>
                <a:ea typeface="+mn-ea"/>
                <a:cs typeface="+mn-cs"/>
              </a:rPr>
              <a:t>Les questions d'hygiène et de sécurité sont traitées dans cette diapositive.  </a:t>
            </a:r>
            <a:r>
              <a:rPr lang="fr-FR" sz="1200" smtClean="0">
                <a:solidFill>
                  <a:schemeClr val="tx1"/>
                </a:solidFill>
                <a:latin typeface="+mn-lt"/>
                <a:ea typeface="+mn-ea"/>
                <a:cs typeface="+mn-cs"/>
              </a:rPr>
              <a:t>Elles varient selon le lieu de </a:t>
            </a:r>
            <a:r>
              <a:rPr lang="fr-FR" sz="1200">
                <a:solidFill>
                  <a:schemeClr val="tx1"/>
                </a:solidFill>
                <a:latin typeface="+mn-lt"/>
                <a:ea typeface="+mn-ea"/>
                <a:cs typeface="+mn-cs"/>
              </a:rPr>
              <a:t>la formation. </a:t>
            </a:r>
            <a:r>
              <a:rPr lang="fr-FR" sz="1200" smtClean="0">
                <a:solidFill>
                  <a:schemeClr val="tx1"/>
                </a:solidFill>
                <a:latin typeface="+mn-lt"/>
                <a:ea typeface="+mn-ea"/>
                <a:cs typeface="+mn-cs"/>
              </a:rPr>
              <a:t>Le formateur doit veiller </a:t>
            </a:r>
            <a:r>
              <a:rPr lang="fr-FR" sz="1200">
                <a:solidFill>
                  <a:schemeClr val="tx1"/>
                </a:solidFill>
                <a:latin typeface="+mn-lt"/>
                <a:ea typeface="+mn-ea"/>
                <a:cs typeface="+mn-cs"/>
              </a:rPr>
              <a:t>à ce que les informations </a:t>
            </a:r>
            <a:r>
              <a:rPr lang="fr-FR" sz="1200" smtClean="0">
                <a:solidFill>
                  <a:schemeClr val="tx1"/>
                </a:solidFill>
                <a:latin typeface="+mn-lt"/>
                <a:ea typeface="+mn-ea"/>
                <a:cs typeface="+mn-cs"/>
              </a:rPr>
              <a:t>communiquées</a:t>
            </a:r>
            <a:r>
              <a:rPr lang="fr-FR" sz="1200" baseline="0" smtClean="0">
                <a:solidFill>
                  <a:schemeClr val="tx1"/>
                </a:solidFill>
                <a:latin typeface="+mn-lt"/>
                <a:ea typeface="+mn-ea"/>
                <a:cs typeface="+mn-cs"/>
              </a:rPr>
              <a:t> </a:t>
            </a:r>
            <a:r>
              <a:rPr lang="fr-FR" sz="1200" smtClean="0">
                <a:solidFill>
                  <a:schemeClr val="tx1"/>
                </a:solidFill>
                <a:latin typeface="+mn-lt"/>
                <a:ea typeface="+mn-ea"/>
                <a:cs typeface="+mn-cs"/>
              </a:rPr>
              <a:t>soient </a:t>
            </a:r>
            <a:r>
              <a:rPr lang="fr-FR" sz="1200">
                <a:solidFill>
                  <a:schemeClr val="tx1"/>
                </a:solidFill>
                <a:latin typeface="+mn-lt"/>
                <a:ea typeface="+mn-ea"/>
                <a:cs typeface="+mn-cs"/>
              </a:rPr>
              <a:t>correctes.</a:t>
            </a:r>
          </a:p>
        </p:txBody>
      </p:sp>
      <p:sp>
        <p:nvSpPr>
          <p:cNvPr id="4" name="Slide Number Placeholder 3"/>
          <p:cNvSpPr>
            <a:spLocks noGrp="1"/>
          </p:cNvSpPr>
          <p:nvPr>
            <p:ph type="sldNum" sz="quarter" idx="10"/>
          </p:nvPr>
        </p:nvSpPr>
        <p:spPr/>
        <p:txBody>
          <a:bodyPr/>
          <a:lstStyle/>
          <a:p>
            <a:fld id="{5827260C-95DC-194B-88B2-0B241DEC43BF}" type="slidenum">
              <a:rPr lang="en-US" smtClean="0"/>
              <a:pPr/>
              <a:t>2</a:t>
            </a:fld>
            <a:endParaRPr lang="en-US" smtClean="0"/>
          </a:p>
        </p:txBody>
      </p:sp>
    </p:spTree>
    <p:extLst>
      <p:ext uri="{BB962C8B-B14F-4D97-AF65-F5344CB8AC3E}">
        <p14:creationId xmlns:p14="http://schemas.microsoft.com/office/powerpoint/2010/main" val="650295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a:solidFill>
                  <a:schemeClr val="tx1"/>
                </a:solidFill>
                <a:latin typeface="+mn-lt"/>
                <a:ea typeface="+mn-ea"/>
                <a:cs typeface="+mn-cs"/>
              </a:rPr>
              <a:t>PowerPoint (ou autre type de présentation)</a:t>
            </a:r>
          </a:p>
          <a:p>
            <a:r>
              <a:rPr lang="fr-FR" sz="1200">
                <a:solidFill>
                  <a:schemeClr val="tx1"/>
                </a:solidFill>
                <a:latin typeface="+mn-lt"/>
                <a:ea typeface="+mn-ea"/>
                <a:cs typeface="+mn-cs"/>
              </a:rPr>
              <a:t>Une présentation PowerPoint a été préparée pour cette session.  Il s’agit d’une présentation </a:t>
            </a:r>
            <a:r>
              <a:rPr lang="fr-FR" sz="1200" smtClean="0">
                <a:solidFill>
                  <a:schemeClr val="tx1"/>
                </a:solidFill>
                <a:latin typeface="+mn-lt"/>
                <a:ea typeface="+mn-ea"/>
                <a:cs typeface="+mn-cs"/>
              </a:rPr>
              <a:t>générale</a:t>
            </a:r>
            <a:r>
              <a:rPr lang="fr-FR" sz="1200" baseline="0" smtClean="0">
                <a:solidFill>
                  <a:schemeClr val="tx1"/>
                </a:solidFill>
                <a:latin typeface="+mn-lt"/>
                <a:ea typeface="+mn-ea"/>
                <a:cs typeface="+mn-cs"/>
              </a:rPr>
              <a:t> </a:t>
            </a:r>
            <a:r>
              <a:rPr lang="fr-FR" sz="1200" smtClean="0">
                <a:solidFill>
                  <a:schemeClr val="tx1"/>
                </a:solidFill>
                <a:latin typeface="+mn-lt"/>
                <a:ea typeface="+mn-ea"/>
                <a:cs typeface="+mn-cs"/>
              </a:rPr>
              <a:t>qui </a:t>
            </a:r>
            <a:r>
              <a:rPr lang="fr-FR" sz="1200">
                <a:solidFill>
                  <a:schemeClr val="tx1"/>
                </a:solidFill>
                <a:latin typeface="+mn-lt"/>
                <a:ea typeface="+mn-ea"/>
                <a:cs typeface="+mn-cs"/>
              </a:rPr>
              <a:t>ne tient pas compte des problématiques </a:t>
            </a:r>
            <a:r>
              <a:rPr lang="fr-FR" sz="1200" smtClean="0">
                <a:solidFill>
                  <a:schemeClr val="tx1"/>
                </a:solidFill>
                <a:latin typeface="+mn-lt"/>
                <a:ea typeface="+mn-ea"/>
                <a:cs typeface="+mn-cs"/>
              </a:rPr>
              <a:t>locales;</a:t>
            </a:r>
            <a:r>
              <a:rPr lang="fr-FR" sz="1200" baseline="0" smtClean="0">
                <a:solidFill>
                  <a:schemeClr val="tx1"/>
                </a:solidFill>
                <a:latin typeface="+mn-lt"/>
                <a:ea typeface="+mn-ea"/>
                <a:cs typeface="+mn-cs"/>
              </a:rPr>
              <a:t> celles-ci pourraient être traitées</a:t>
            </a:r>
            <a:r>
              <a:rPr lang="fr-FR" sz="1200" smtClean="0">
                <a:solidFill>
                  <a:schemeClr val="tx1"/>
                </a:solidFill>
                <a:latin typeface="+mn-lt"/>
                <a:ea typeface="+mn-ea"/>
                <a:cs typeface="+mn-cs"/>
              </a:rPr>
              <a:t> </a:t>
            </a:r>
            <a:r>
              <a:rPr lang="fr-FR" sz="1200">
                <a:solidFill>
                  <a:schemeClr val="tx1"/>
                </a:solidFill>
                <a:latin typeface="+mn-lt"/>
                <a:ea typeface="+mn-ea"/>
                <a:cs typeface="+mn-cs"/>
              </a:rPr>
              <a:t>lorsque </a:t>
            </a:r>
            <a:r>
              <a:rPr lang="fr-FR" sz="1200" smtClean="0">
                <a:solidFill>
                  <a:schemeClr val="tx1"/>
                </a:solidFill>
                <a:latin typeface="+mn-lt"/>
                <a:ea typeface="+mn-ea"/>
                <a:cs typeface="+mn-cs"/>
              </a:rPr>
              <a:t>cette formation sera dispensée </a:t>
            </a:r>
            <a:r>
              <a:rPr lang="fr-FR" sz="1200">
                <a:solidFill>
                  <a:schemeClr val="tx1"/>
                </a:solidFill>
                <a:latin typeface="+mn-lt"/>
                <a:ea typeface="+mn-ea"/>
                <a:cs typeface="+mn-cs"/>
              </a:rPr>
              <a:t>au niveau national.  Le formateur veillera à ce que les informations présentées à ce stade </a:t>
            </a:r>
            <a:r>
              <a:rPr lang="fr-FR" sz="1200" smtClean="0">
                <a:solidFill>
                  <a:schemeClr val="tx1"/>
                </a:solidFill>
                <a:latin typeface="+mn-lt"/>
                <a:ea typeface="+mn-ea"/>
                <a:cs typeface="+mn-cs"/>
              </a:rPr>
              <a:t>correspondent aux spécificités du lieu </a:t>
            </a:r>
            <a:r>
              <a:rPr lang="fr-FR" sz="1200">
                <a:solidFill>
                  <a:schemeClr val="tx1"/>
                </a:solidFill>
                <a:latin typeface="+mn-lt"/>
                <a:ea typeface="+mn-ea"/>
                <a:cs typeface="+mn-cs"/>
              </a:rPr>
              <a:t>où se déroule la formation.</a:t>
            </a:r>
          </a:p>
          <a:p>
            <a:r>
              <a:rPr lang="fr-FR" sz="1200">
                <a:solidFill>
                  <a:schemeClr val="tx1"/>
                </a:solidFill>
                <a:latin typeface="+mn-lt"/>
                <a:ea typeface="+mn-ea"/>
                <a:cs typeface="+mn-cs"/>
              </a:rPr>
              <a:t> </a:t>
            </a:r>
          </a:p>
          <a:p>
            <a:r>
              <a:rPr lang="fr-FR" sz="1200">
                <a:solidFill>
                  <a:schemeClr val="tx1"/>
                </a:solidFill>
                <a:latin typeface="+mn-lt"/>
                <a:ea typeface="+mn-ea"/>
                <a:cs typeface="+mn-cs"/>
              </a:rPr>
              <a:t>Buts de la session :</a:t>
            </a:r>
          </a:p>
          <a:p>
            <a:pPr marL="171450" lvl="0" indent="-171450">
              <a:buFont typeface="Arial" panose="020B0604020202020204" pitchFamily="34" charset="0"/>
              <a:buChar char="•"/>
            </a:pPr>
            <a:r>
              <a:rPr lang="fr-FR" sz="1200" smtClean="0">
                <a:solidFill>
                  <a:schemeClr val="tx1"/>
                </a:solidFill>
                <a:latin typeface="+mn-lt"/>
                <a:ea typeface="+mn-ea"/>
                <a:cs typeface="+mn-cs"/>
              </a:rPr>
              <a:t>Fournir aux </a:t>
            </a:r>
            <a:r>
              <a:rPr lang="fr-FR" sz="1200">
                <a:solidFill>
                  <a:schemeClr val="tx1"/>
                </a:solidFill>
                <a:latin typeface="+mn-lt"/>
                <a:ea typeface="+mn-ea"/>
                <a:cs typeface="+mn-cs"/>
              </a:rPr>
              <a:t>participants </a:t>
            </a:r>
            <a:r>
              <a:rPr lang="fr-FR" sz="1200" smtClean="0">
                <a:solidFill>
                  <a:schemeClr val="tx1"/>
                </a:solidFill>
                <a:latin typeface="+mn-lt"/>
                <a:ea typeface="+mn-ea"/>
                <a:cs typeface="+mn-cs"/>
              </a:rPr>
              <a:t>des </a:t>
            </a:r>
            <a:r>
              <a:rPr lang="fr-FR" sz="1200">
                <a:solidFill>
                  <a:schemeClr val="tx1"/>
                </a:solidFill>
                <a:latin typeface="+mn-lt"/>
                <a:ea typeface="+mn-ea"/>
                <a:cs typeface="+mn-cs"/>
              </a:rPr>
              <a:t>informations </a:t>
            </a:r>
            <a:r>
              <a:rPr lang="fr-FR" sz="1200" smtClean="0">
                <a:solidFill>
                  <a:schemeClr val="tx1"/>
                </a:solidFill>
                <a:latin typeface="+mn-lt"/>
                <a:ea typeface="+mn-ea"/>
                <a:cs typeface="+mn-cs"/>
              </a:rPr>
              <a:t>sur la </a:t>
            </a:r>
            <a:r>
              <a:rPr lang="fr-FR" sz="1200">
                <a:solidFill>
                  <a:schemeClr val="tx1"/>
                </a:solidFill>
                <a:latin typeface="+mn-lt"/>
                <a:ea typeface="+mn-ea"/>
                <a:cs typeface="+mn-cs"/>
              </a:rPr>
              <a:t>nécessité de </a:t>
            </a:r>
            <a:r>
              <a:rPr lang="fr-FR" sz="1200" smtClean="0">
                <a:solidFill>
                  <a:schemeClr val="tx1"/>
                </a:solidFill>
                <a:latin typeface="+mn-lt"/>
                <a:ea typeface="+mn-ea"/>
                <a:cs typeface="+mn-cs"/>
              </a:rPr>
              <a:t>suivre cette formation</a:t>
            </a:r>
            <a:r>
              <a:rPr lang="fr-FR" sz="1200">
                <a:solidFill>
                  <a:schemeClr val="tx1"/>
                </a:solidFill>
                <a:latin typeface="+mn-lt"/>
                <a:ea typeface="+mn-ea"/>
                <a:cs typeface="+mn-cs"/>
              </a:rPr>
              <a:t>, </a:t>
            </a:r>
            <a:r>
              <a:rPr lang="fr-FR" sz="1200" smtClean="0">
                <a:solidFill>
                  <a:schemeClr val="tx1"/>
                </a:solidFill>
                <a:latin typeface="+mn-lt"/>
                <a:ea typeface="+mn-ea"/>
                <a:cs typeface="+mn-cs"/>
              </a:rPr>
              <a:t>son </a:t>
            </a:r>
            <a:r>
              <a:rPr lang="fr-FR" sz="1200">
                <a:solidFill>
                  <a:schemeClr val="tx1"/>
                </a:solidFill>
                <a:latin typeface="+mn-lt"/>
                <a:ea typeface="+mn-ea"/>
                <a:cs typeface="+mn-cs"/>
              </a:rPr>
              <a:t>but et </a:t>
            </a:r>
            <a:r>
              <a:rPr lang="fr-FR" sz="1200" smtClean="0">
                <a:solidFill>
                  <a:schemeClr val="tx1"/>
                </a:solidFill>
                <a:latin typeface="+mn-lt"/>
                <a:ea typeface="+mn-ea"/>
                <a:cs typeface="+mn-cs"/>
              </a:rPr>
              <a:t>ses </a:t>
            </a:r>
            <a:r>
              <a:rPr lang="fr-FR" sz="1200">
                <a:solidFill>
                  <a:schemeClr val="tx1"/>
                </a:solidFill>
                <a:latin typeface="+mn-lt"/>
                <a:ea typeface="+mn-ea"/>
                <a:cs typeface="+mn-cs"/>
              </a:rPr>
              <a:t>objectifs. </a:t>
            </a:r>
          </a:p>
          <a:p>
            <a:pPr marL="171450" lvl="0" indent="-171450">
              <a:buFont typeface="Arial" panose="020B0604020202020204" pitchFamily="34" charset="0"/>
              <a:buChar char="•"/>
            </a:pPr>
            <a:r>
              <a:rPr lang="fr-FR" sz="1200">
                <a:solidFill>
                  <a:schemeClr val="tx1"/>
                </a:solidFill>
                <a:latin typeface="+mn-lt"/>
                <a:ea typeface="+mn-ea"/>
                <a:cs typeface="+mn-cs"/>
              </a:rPr>
              <a:t>Veiller à ce </a:t>
            </a:r>
            <a:r>
              <a:rPr lang="fr-FR" sz="1200" smtClean="0">
                <a:solidFill>
                  <a:schemeClr val="tx1"/>
                </a:solidFill>
                <a:latin typeface="+mn-lt"/>
                <a:ea typeface="+mn-ea"/>
                <a:cs typeface="+mn-cs"/>
              </a:rPr>
              <a:t>que les participants aient </a:t>
            </a:r>
            <a:r>
              <a:rPr lang="fr-FR" sz="1200">
                <a:solidFill>
                  <a:schemeClr val="tx1"/>
                </a:solidFill>
                <a:latin typeface="+mn-lt"/>
                <a:ea typeface="+mn-ea"/>
                <a:cs typeface="+mn-cs"/>
              </a:rPr>
              <a:t>suffisamment d’informations sur le programme d’activités et </a:t>
            </a:r>
            <a:r>
              <a:rPr lang="fr-FR" sz="1200" smtClean="0">
                <a:solidFill>
                  <a:schemeClr val="tx1"/>
                </a:solidFill>
                <a:latin typeface="+mn-lt"/>
                <a:ea typeface="+mn-ea"/>
                <a:cs typeface="+mn-cs"/>
              </a:rPr>
              <a:t>plan de cours.  </a:t>
            </a:r>
            <a:endParaRPr lang="fr-FR" sz="1200">
              <a:solidFill>
                <a:schemeClr val="tx1"/>
              </a:solidFill>
              <a:latin typeface="+mn-lt"/>
              <a:ea typeface="+mn-ea"/>
              <a:cs typeface="+mn-cs"/>
            </a:endParaRPr>
          </a:p>
          <a:p>
            <a:pPr marL="171450" lvl="0" indent="-171450">
              <a:buFont typeface="Arial" panose="020B0604020202020204" pitchFamily="34" charset="0"/>
              <a:buChar char="•"/>
            </a:pPr>
            <a:r>
              <a:rPr lang="fr-FR" sz="1200">
                <a:solidFill>
                  <a:schemeClr val="tx1"/>
                </a:solidFill>
                <a:latin typeface="+mn-lt"/>
                <a:ea typeface="+mn-ea"/>
                <a:cs typeface="+mn-cs"/>
              </a:rPr>
              <a:t>Expliquer les modalités logistiques (santé, sécurité et questions administratives) </a:t>
            </a:r>
            <a:r>
              <a:rPr lang="fr-FR" sz="1200" smtClean="0">
                <a:solidFill>
                  <a:schemeClr val="tx1"/>
                </a:solidFill>
                <a:latin typeface="+mn-lt"/>
                <a:ea typeface="+mn-ea"/>
                <a:cs typeface="+mn-cs"/>
              </a:rPr>
              <a:t>liées à</a:t>
            </a:r>
            <a:r>
              <a:rPr lang="fr-FR" sz="1200" baseline="0" smtClean="0">
                <a:solidFill>
                  <a:schemeClr val="tx1"/>
                </a:solidFill>
                <a:latin typeface="+mn-lt"/>
                <a:ea typeface="+mn-ea"/>
                <a:cs typeface="+mn-cs"/>
              </a:rPr>
              <a:t> </a:t>
            </a:r>
            <a:r>
              <a:rPr lang="fr-FR" sz="1200" smtClean="0">
                <a:solidFill>
                  <a:schemeClr val="tx1"/>
                </a:solidFill>
                <a:latin typeface="+mn-lt"/>
                <a:ea typeface="+mn-ea"/>
                <a:cs typeface="+mn-cs"/>
              </a:rPr>
              <a:t>la </a:t>
            </a:r>
            <a:r>
              <a:rPr lang="fr-FR" sz="1200">
                <a:solidFill>
                  <a:schemeClr val="tx1"/>
                </a:solidFill>
                <a:latin typeface="+mn-lt"/>
                <a:ea typeface="+mn-ea"/>
                <a:cs typeface="+mn-cs"/>
              </a:rPr>
              <a:t>formation. </a:t>
            </a:r>
          </a:p>
          <a:p>
            <a:pPr marL="171450" lvl="0" indent="-171450">
              <a:buFont typeface="Arial" panose="020B0604020202020204" pitchFamily="34" charset="0"/>
              <a:buChar char="•"/>
            </a:pPr>
            <a:r>
              <a:rPr lang="fr-FR" sz="1200">
                <a:solidFill>
                  <a:schemeClr val="tx1"/>
                </a:solidFill>
                <a:latin typeface="+mn-lt"/>
                <a:ea typeface="+mn-ea"/>
                <a:cs typeface="+mn-cs"/>
              </a:rPr>
              <a:t>Faire un tour de table pour que les formateurs et les participants se présentent.</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3</a:t>
            </a:fld>
            <a:endParaRPr lang="en-US" smtClean="0"/>
          </a:p>
        </p:txBody>
      </p:sp>
    </p:spTree>
    <p:extLst>
      <p:ext uri="{BB962C8B-B14F-4D97-AF65-F5344CB8AC3E}">
        <p14:creationId xmlns:p14="http://schemas.microsoft.com/office/powerpoint/2010/main" val="3134082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a:solidFill>
                  <a:schemeClr val="tx1"/>
                </a:solidFill>
                <a:latin typeface="+mn-lt"/>
                <a:ea typeface="+mn-ea"/>
                <a:cs typeface="+mn-cs"/>
              </a:rPr>
              <a:t>Cette diapositive vise à donner des informations générale aux participants. La formation s’intitule « Formation avancée sur la cybercriminalité et la preuve électronique pour les juges et les procureurs ». Elle a été élaborée dans le cadre du Projet conjoint Union européenne/Conseil de l’Europe sur la coopération régionale en matière de cybercriminalité dans la région </a:t>
            </a:r>
            <a:r>
              <a:rPr lang="fr-FR" sz="1200" smtClean="0">
                <a:solidFill>
                  <a:schemeClr val="tx1"/>
                </a:solidFill>
                <a:latin typeface="+mn-lt"/>
                <a:ea typeface="+mn-ea"/>
                <a:cs typeface="+mn-cs"/>
              </a:rPr>
              <a:t>IPA (instrument d’aide</a:t>
            </a:r>
            <a:r>
              <a:rPr lang="fr-FR" sz="1200" baseline="0" smtClean="0">
                <a:solidFill>
                  <a:schemeClr val="tx1"/>
                </a:solidFill>
                <a:latin typeface="+mn-lt"/>
                <a:ea typeface="+mn-ea"/>
                <a:cs typeface="+mn-cs"/>
              </a:rPr>
              <a:t> à la préadhésion)</a:t>
            </a:r>
            <a:r>
              <a:rPr lang="fr-FR" sz="1200" smtClean="0">
                <a:solidFill>
                  <a:schemeClr val="tx1"/>
                </a:solidFill>
                <a:latin typeface="+mn-lt"/>
                <a:ea typeface="+mn-ea"/>
                <a:cs typeface="+mn-cs"/>
              </a:rPr>
              <a:t>.</a:t>
            </a:r>
            <a:endParaRPr lang="fr-FR" sz="120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4</a:t>
            </a:fld>
            <a:endParaRPr lang="en-US" smtClean="0"/>
          </a:p>
        </p:txBody>
      </p:sp>
    </p:spTree>
    <p:extLst>
      <p:ext uri="{BB962C8B-B14F-4D97-AF65-F5344CB8AC3E}">
        <p14:creationId xmlns:p14="http://schemas.microsoft.com/office/powerpoint/2010/main" val="1163087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a:solidFill>
                  <a:schemeClr val="tx1"/>
                </a:solidFill>
                <a:latin typeface="+mn-lt"/>
                <a:ea typeface="+mn-ea"/>
                <a:cs typeface="+mn-cs"/>
              </a:rPr>
              <a:t>Cette formation est nécessaire car les juges et les procureurs jouent un rôle important dans </a:t>
            </a:r>
            <a:r>
              <a:rPr lang="fr-FR" sz="1200" smtClean="0">
                <a:solidFill>
                  <a:schemeClr val="tx1"/>
                </a:solidFill>
                <a:latin typeface="+mn-lt"/>
                <a:ea typeface="+mn-ea"/>
                <a:cs typeface="+mn-cs"/>
              </a:rPr>
              <a:t>les</a:t>
            </a:r>
            <a:r>
              <a:rPr lang="fr-FR" sz="1200" baseline="0" smtClean="0">
                <a:solidFill>
                  <a:schemeClr val="tx1"/>
                </a:solidFill>
                <a:latin typeface="+mn-lt"/>
                <a:ea typeface="+mn-ea"/>
                <a:cs typeface="+mn-cs"/>
              </a:rPr>
              <a:t> </a:t>
            </a:r>
            <a:r>
              <a:rPr lang="fr-FR" sz="1200" smtClean="0">
                <a:solidFill>
                  <a:schemeClr val="tx1"/>
                </a:solidFill>
                <a:latin typeface="+mn-lt"/>
                <a:ea typeface="+mn-ea"/>
                <a:cs typeface="+mn-cs"/>
              </a:rPr>
              <a:t>enquêtes et les jugements concernant des </a:t>
            </a:r>
            <a:r>
              <a:rPr lang="fr-FR" sz="1200">
                <a:solidFill>
                  <a:schemeClr val="tx1"/>
                </a:solidFill>
                <a:latin typeface="+mn-lt"/>
                <a:ea typeface="+mn-ea"/>
                <a:cs typeface="+mn-cs"/>
              </a:rPr>
              <a:t>individus et </a:t>
            </a:r>
            <a:r>
              <a:rPr lang="fr-FR" sz="1200" smtClean="0">
                <a:solidFill>
                  <a:schemeClr val="tx1"/>
                </a:solidFill>
                <a:latin typeface="+mn-lt"/>
                <a:ea typeface="+mn-ea"/>
                <a:cs typeface="+mn-cs"/>
              </a:rPr>
              <a:t>des groupes criminel. </a:t>
            </a:r>
            <a:r>
              <a:rPr lang="fr-FR" sz="1200">
                <a:solidFill>
                  <a:schemeClr val="tx1"/>
                </a:solidFill>
                <a:latin typeface="+mn-lt"/>
                <a:ea typeface="+mn-ea"/>
                <a:cs typeface="+mn-cs"/>
              </a:rPr>
              <a:t>Le nombre d’affaires où le délit présente un élément de cybercriminalité ne cesse </a:t>
            </a:r>
            <a:r>
              <a:rPr lang="fr-FR" sz="1200" smtClean="0">
                <a:solidFill>
                  <a:schemeClr val="tx1"/>
                </a:solidFill>
                <a:latin typeface="+mn-lt"/>
                <a:ea typeface="+mn-ea"/>
                <a:cs typeface="+mn-cs"/>
              </a:rPr>
              <a:t>d’augmenter, Il est donc essentiel que les </a:t>
            </a:r>
            <a:r>
              <a:rPr lang="fr-FR" sz="1200">
                <a:solidFill>
                  <a:schemeClr val="tx1"/>
                </a:solidFill>
                <a:latin typeface="+mn-lt"/>
                <a:ea typeface="+mn-ea"/>
                <a:cs typeface="+mn-cs"/>
              </a:rPr>
              <a:t>juges et </a:t>
            </a:r>
            <a:r>
              <a:rPr lang="fr-FR" sz="1200" smtClean="0">
                <a:solidFill>
                  <a:schemeClr val="tx1"/>
                </a:solidFill>
                <a:latin typeface="+mn-lt"/>
                <a:ea typeface="+mn-ea"/>
                <a:cs typeface="+mn-cs"/>
              </a:rPr>
              <a:t>les procureurs soient de mieux en mieux formés </a:t>
            </a:r>
            <a:r>
              <a:rPr lang="fr-FR" sz="1200">
                <a:solidFill>
                  <a:schemeClr val="tx1"/>
                </a:solidFill>
                <a:latin typeface="+mn-lt"/>
                <a:ea typeface="+mn-ea"/>
                <a:cs typeface="+mn-cs"/>
              </a:rPr>
              <a:t>pour comprendre la nature de ces délits et </a:t>
            </a:r>
            <a:r>
              <a:rPr lang="fr-FR" sz="1200" smtClean="0">
                <a:solidFill>
                  <a:schemeClr val="tx1"/>
                </a:solidFill>
                <a:latin typeface="+mn-lt"/>
                <a:ea typeface="+mn-ea"/>
                <a:cs typeface="+mn-cs"/>
              </a:rPr>
              <a:t>se familiariser avec </a:t>
            </a:r>
            <a:r>
              <a:rPr lang="fr-FR" sz="1200">
                <a:solidFill>
                  <a:schemeClr val="tx1"/>
                </a:solidFill>
                <a:latin typeface="+mn-lt"/>
                <a:ea typeface="+mn-ea"/>
                <a:cs typeface="+mn-cs"/>
              </a:rPr>
              <a:t>la législation et les instruments de coopération internationale à leur disposition pour traiter des affaires liées à la cybercriminalité.</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smtClean="0"/>
          </a:p>
        </p:txBody>
      </p:sp>
    </p:spTree>
    <p:extLst>
      <p:ext uri="{BB962C8B-B14F-4D97-AF65-F5344CB8AC3E}">
        <p14:creationId xmlns:p14="http://schemas.microsoft.com/office/powerpoint/2010/main" val="356130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200" kern="1200" smtClean="0">
                <a:solidFill>
                  <a:schemeClr val="tx1"/>
                </a:solidFill>
                <a:effectLst/>
                <a:latin typeface="+mn-lt"/>
                <a:ea typeface="+mn-ea"/>
                <a:cs typeface="+mn-cs"/>
              </a:rPr>
              <a:t>Il est important que le but général de la formation soit expliqué aux participants dès le début afin qu’ils comprennent bien pourquoi ils la suivent.   Cette formation a pour but de transmettre les connaissances et les compétences dont les juges et procureurs ont besoin pour s’acquitter de leurs fonctions en ce qui concerne les enquêtes sur la cybercriminalité.  </a:t>
            </a:r>
            <a:r>
              <a:rPr lang="fr-FR" smtClean="0"/>
              <a:t>Cette formation, qui tire profit des avancées pédagogiques de la formation de base sur la cybercriminalité destinée aux juges et aux procureurs, ne devrait être suivie que par ceux qui ont participé avec succès à la formation initiale.  </a:t>
            </a:r>
            <a:endParaRPr lang="fr-FR" sz="1200" kern="120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7</a:t>
            </a:fld>
            <a:endParaRPr lang="en-US" smtClean="0"/>
          </a:p>
        </p:txBody>
      </p:sp>
    </p:spTree>
    <p:extLst>
      <p:ext uri="{BB962C8B-B14F-4D97-AF65-F5344CB8AC3E}">
        <p14:creationId xmlns:p14="http://schemas.microsoft.com/office/powerpoint/2010/main" val="1853603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200">
                <a:solidFill>
                  <a:schemeClr val="tx1"/>
                </a:solidFill>
                <a:latin typeface="+mn-lt"/>
                <a:ea typeface="+mn-ea"/>
                <a:cs typeface="+mn-cs"/>
              </a:rPr>
              <a:t>Cette diapositive est vierge. Il conviendra d’y faire figurer pour chaque pays les noms des formateurs qui dispensent la formation.</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10</a:t>
            </a:fld>
            <a:endParaRPr lang="en-US" smtClean="0"/>
          </a:p>
        </p:txBody>
      </p:sp>
    </p:spTree>
    <p:extLst>
      <p:ext uri="{BB962C8B-B14F-4D97-AF65-F5344CB8AC3E}">
        <p14:creationId xmlns:p14="http://schemas.microsoft.com/office/powerpoint/2010/main" val="49738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200" kern="1200" smtClean="0">
                <a:solidFill>
                  <a:schemeClr val="tx1"/>
                </a:solidFill>
                <a:effectLst/>
                <a:latin typeface="+mn-lt"/>
                <a:ea typeface="+mn-ea"/>
                <a:cs typeface="+mn-cs"/>
              </a:rPr>
              <a:t>Cette formation est composée d’exposés et d'exercices articulés autour d’un scénario.  Elle est désormais structurée de cette façon suite aux remarques qui ont été formulées pendant le cours de base en faveur d’une formation plus axée sur des cas concrets et l’informatique forensique (analyse des systèmes après incident).  Elle permettra aux participants d'écouter des experts qui communiquent des informations mais aussi de travailler sur une enquête en utilisant les données qui seront fournies pendant le cours.</a:t>
            </a:r>
            <a:endParaRPr lang="fr-FR" baseline="0"/>
          </a:p>
        </p:txBody>
      </p:sp>
      <p:sp>
        <p:nvSpPr>
          <p:cNvPr id="4" name="Slide Number Placeholder 3"/>
          <p:cNvSpPr>
            <a:spLocks noGrp="1"/>
          </p:cNvSpPr>
          <p:nvPr>
            <p:ph type="sldNum" sz="quarter" idx="10"/>
          </p:nvPr>
        </p:nvSpPr>
        <p:spPr/>
        <p:txBody>
          <a:bodyPr/>
          <a:lstStyle/>
          <a:p>
            <a:fld id="{5827260C-95DC-194B-88B2-0B241DEC43BF}" type="slidenum">
              <a:rPr lang="en-US" smtClean="0"/>
              <a:pPr/>
              <a:t>12</a:t>
            </a:fld>
            <a:endParaRPr lang="en-US" smtClean="0"/>
          </a:p>
        </p:txBody>
      </p:sp>
    </p:spTree>
    <p:extLst>
      <p:ext uri="{BB962C8B-B14F-4D97-AF65-F5344CB8AC3E}">
        <p14:creationId xmlns:p14="http://schemas.microsoft.com/office/powerpoint/2010/main" val="1981359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smtClean="0">
                <a:solidFill>
                  <a:schemeClr val="tx1"/>
                </a:solidFill>
                <a:effectLst/>
                <a:latin typeface="+mn-lt"/>
                <a:ea typeface="+mn-ea"/>
                <a:cs typeface="+mn-cs"/>
              </a:rPr>
              <a:t>À ce stade, il conviendra de présenter le plan de cours aux participants, notamment les horaires, les heures de repas et autres pauses ainsi qu’une brève description de chaque session.   </a:t>
            </a:r>
          </a:p>
          <a:p>
            <a:r>
              <a:rPr lang="fr-FR" sz="1200" kern="1200" smtClean="0">
                <a:solidFill>
                  <a:schemeClr val="tx1"/>
                </a:solidFill>
                <a:effectLst/>
                <a:latin typeface="+mn-lt"/>
                <a:ea typeface="+mn-ea"/>
                <a:cs typeface="+mn-cs"/>
              </a:rPr>
              <a:t> </a:t>
            </a:r>
          </a:p>
          <a:p>
            <a:r>
              <a:rPr lang="fr-FR" sz="1200" kern="1200" smtClean="0">
                <a:solidFill>
                  <a:schemeClr val="tx1"/>
                </a:solidFill>
                <a:effectLst/>
                <a:latin typeface="+mn-lt"/>
                <a:ea typeface="+mn-ea"/>
                <a:cs typeface="+mn-cs"/>
              </a:rPr>
              <a:t>Il conviendra également de préciser à ce stade si un contrôle des connaissances est prévu ou non et, si oui, expliquer en détail les modalités et ce qui est attendu des participants en termes de travail personnel</a:t>
            </a:r>
            <a:r>
              <a:rPr lang="fr-FR" sz="1200" smtClean="0">
                <a:solidFill>
                  <a:schemeClr val="tx1"/>
                </a:solidFill>
                <a:latin typeface="+mn-lt"/>
                <a:ea typeface="+mn-ea"/>
                <a:cs typeface="+mn-cs"/>
              </a:rPr>
              <a:t>.</a:t>
            </a:r>
            <a:endParaRPr lang="fr-FR" sz="120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13</a:t>
            </a:fld>
            <a:endParaRPr lang="en-US" smtClean="0"/>
          </a:p>
        </p:txBody>
      </p:sp>
    </p:spTree>
    <p:extLst>
      <p:ext uri="{BB962C8B-B14F-4D97-AF65-F5344CB8AC3E}">
        <p14:creationId xmlns:p14="http://schemas.microsoft.com/office/powerpoint/2010/main" val="3901472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5/31/2018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5/31/2018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5/31/2018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5/31/2018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5/31/2018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5/31/2018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5/31/2018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5/31/2018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5/31/2018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5/31/2018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5/31/2018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5/31/2018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fr-FR"/>
              <a:t>Cybercriminalité – Formation </a:t>
            </a:r>
            <a:r>
              <a:rPr lang="fr-FR" smtClean="0"/>
              <a:t>avancée pour </a:t>
            </a:r>
            <a:r>
              <a:rPr lang="fr-FR"/>
              <a:t>les juges et les procureurs</a:t>
            </a:r>
          </a:p>
        </p:txBody>
      </p:sp>
      <p:pic>
        <p:nvPicPr>
          <p:cNvPr id="4" name="Picture 3" descr="COE.png"/>
          <p:cNvPicPr>
            <a:picLocks noChangeAspect="1"/>
          </p:cNvPicPr>
          <p:nvPr/>
        </p:nvPicPr>
        <p:blipFill>
          <a:blip r:embed="rId3"/>
          <a:stretch>
            <a:fillRect/>
          </a:stretch>
        </p:blipFill>
        <p:spPr>
          <a:xfrm>
            <a:off x="1517650" y="552450"/>
            <a:ext cx="6108700" cy="1104900"/>
          </a:xfrm>
          <a:prstGeom prst="rect">
            <a:avLst/>
          </a:prstGeom>
        </p:spPr>
      </p:pic>
      <p:sp>
        <p:nvSpPr>
          <p:cNvPr id="5" name="Subtitle 2"/>
          <p:cNvSpPr txBox="1">
            <a:spLocks/>
          </p:cNvSpPr>
          <p:nvPr/>
        </p:nvSpPr>
        <p:spPr>
          <a:xfrm>
            <a:off x="1371600" y="3938131"/>
            <a:ext cx="6400800" cy="1752600"/>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fr-FR">
                <a:solidFill>
                  <a:schemeClr val="bg1">
                    <a:lumMod val="65000"/>
                  </a:schemeClr>
                </a:solidFill>
              </a:rPr>
              <a:t>Session 1.1.1</a:t>
            </a:r>
          </a:p>
          <a:p>
            <a:r>
              <a:rPr lang="fr-FR">
                <a:solidFill>
                  <a:schemeClr val="bg1">
                    <a:lumMod val="65000"/>
                  </a:schemeClr>
                </a:solidFill>
              </a:rPr>
              <a:t>Ouverture </a:t>
            </a:r>
            <a:r>
              <a:rPr lang="fr-FR" smtClean="0">
                <a:solidFill>
                  <a:schemeClr val="bg1">
                    <a:lumMod val="65000"/>
                  </a:schemeClr>
                </a:solidFill>
              </a:rPr>
              <a:t>de la session et présentations</a:t>
            </a:r>
            <a:endParaRPr lang="fr-FR">
              <a:solidFill>
                <a:schemeClr val="bg1">
                  <a:lumMod val="65000"/>
                </a:schemeClr>
              </a:solidFill>
            </a:endParaRPr>
          </a:p>
        </p:txBody>
      </p:sp>
    </p:spTree>
    <p:extLst>
      <p:ext uri="{BB962C8B-B14F-4D97-AF65-F5344CB8AC3E}">
        <p14:creationId xmlns:p14="http://schemas.microsoft.com/office/powerpoint/2010/main" val="1269317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fr-FR" b="1"/>
              <a:t>Formateurs</a:t>
            </a:r>
          </a:p>
        </p:txBody>
      </p:sp>
      <p:sp>
        <p:nvSpPr>
          <p:cNvPr id="3" name="Content Placeholder 2"/>
          <p:cNvSpPr>
            <a:spLocks noGrp="1"/>
          </p:cNvSpPr>
          <p:nvPr>
            <p:ph idx="1"/>
          </p:nvPr>
        </p:nvSpPr>
        <p:spPr>
          <a:xfrm>
            <a:off x="457200" y="1340962"/>
            <a:ext cx="8452402" cy="5363849"/>
          </a:xfrm>
        </p:spPr>
        <p:txBody>
          <a:bodyPr>
            <a:normAutofit/>
          </a:bodyPr>
          <a:lstStyle/>
          <a:p>
            <a:pPr marL="0" indent="0">
              <a:buNone/>
            </a:pPr>
            <a:r>
              <a:rPr lang="fr-FR" b="1" smtClean="0"/>
              <a:t>Pour cette formation</a:t>
            </a:r>
            <a:endParaRPr lang="fr-FR" b="1"/>
          </a:p>
          <a:p>
            <a:r>
              <a:rPr lang="fr-FR">
                <a:solidFill>
                  <a:srgbClr val="FF0000"/>
                </a:solidFill>
              </a:rPr>
              <a:t>Liste des noms des </a:t>
            </a:r>
            <a:r>
              <a:rPr lang="fr-FR" smtClean="0">
                <a:solidFill>
                  <a:srgbClr val="FF0000"/>
                </a:solidFill>
              </a:rPr>
              <a:t>formateurs</a:t>
            </a:r>
            <a:endParaRPr lang="fr-FR">
              <a:solidFill>
                <a:srgbClr val="FF0000"/>
              </a:solidFill>
            </a:endParaRPr>
          </a:p>
          <a:p>
            <a:pPr marL="0" indent="0">
              <a:buNone/>
            </a:pPr>
            <a:endParaRPr lang="en-US" dirty="0"/>
          </a:p>
          <a:p>
            <a:endParaRPr lang="en-US" dirty="0"/>
          </a:p>
        </p:txBody>
      </p:sp>
    </p:spTree>
    <p:extLst>
      <p:ext uri="{BB962C8B-B14F-4D97-AF65-F5344CB8AC3E}">
        <p14:creationId xmlns:p14="http://schemas.microsoft.com/office/powerpoint/2010/main" val="1430428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569660"/>
          </a:xfrm>
          <a:prstGeom prst="rect">
            <a:avLst/>
          </a:prstGeom>
          <a:noFill/>
        </p:spPr>
        <p:txBody>
          <a:bodyPr wrap="square" rtlCol="0">
            <a:spAutoFit/>
          </a:bodyPr>
          <a:lstStyle/>
          <a:p>
            <a:pPr algn="ctr"/>
            <a:r>
              <a:rPr lang="fr-FR" sz="3200" b="1">
                <a:solidFill>
                  <a:schemeClr val="accent1">
                    <a:lumMod val="25000"/>
                  </a:schemeClr>
                </a:solidFill>
                <a:latin typeface="Calibri" pitchFamily="34" charset="0"/>
              </a:rPr>
              <a:t>Méthodologie</a:t>
            </a:r>
          </a:p>
          <a:p>
            <a:pPr algn="ctr"/>
            <a:r>
              <a:rPr lang="fr-FR" sz="3200" b="1" smtClean="0">
                <a:solidFill>
                  <a:schemeClr val="accent1">
                    <a:lumMod val="25000"/>
                  </a:schemeClr>
                </a:solidFill>
                <a:latin typeface="Calibri" pitchFamily="34" charset="0"/>
              </a:rPr>
              <a:t>et</a:t>
            </a:r>
            <a:endParaRPr lang="fr-FR" sz="3200" b="1">
              <a:solidFill>
                <a:schemeClr val="accent1">
                  <a:lumMod val="25000"/>
                </a:schemeClr>
              </a:solidFill>
              <a:latin typeface="Calibri" pitchFamily="34" charset="0"/>
            </a:endParaRPr>
          </a:p>
          <a:p>
            <a:pPr algn="ctr"/>
            <a:r>
              <a:rPr lang="fr-FR" sz="3200" b="1" smtClean="0">
                <a:solidFill>
                  <a:schemeClr val="accent1">
                    <a:lumMod val="25000"/>
                  </a:schemeClr>
                </a:solidFill>
                <a:latin typeface="Calibri" pitchFamily="34" charset="0"/>
              </a:rPr>
              <a:t>Plan de cours</a:t>
            </a:r>
            <a:endParaRPr lang="fr-FR" sz="3200" b="1">
              <a:solidFill>
                <a:schemeClr val="accent1">
                  <a:lumMod val="25000"/>
                </a:schemeClr>
              </a:solidFill>
              <a:latin typeface="Calibri" pitchFamily="34" charset="0"/>
            </a:endParaRPr>
          </a:p>
        </p:txBody>
      </p:sp>
    </p:spTree>
    <p:extLst>
      <p:ext uri="{BB962C8B-B14F-4D97-AF65-F5344CB8AC3E}">
        <p14:creationId xmlns:p14="http://schemas.microsoft.com/office/powerpoint/2010/main" val="372841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endParaRPr lang="en-US" sz="2600" b="1" dirty="0"/>
          </a:p>
          <a:p>
            <a:pPr>
              <a:buFont typeface="Wingdings" charset="2"/>
              <a:buChar char="²"/>
            </a:pP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fr-FR" b="1"/>
              <a:t>Méthodologie</a:t>
            </a:r>
          </a:p>
        </p:txBody>
      </p:sp>
      <p:sp>
        <p:nvSpPr>
          <p:cNvPr id="2" name="Rectangle 1"/>
          <p:cNvSpPr/>
          <p:nvPr/>
        </p:nvSpPr>
        <p:spPr>
          <a:xfrm>
            <a:off x="684591" y="1234397"/>
            <a:ext cx="8002209" cy="5262979"/>
          </a:xfrm>
          <a:prstGeom prst="rect">
            <a:avLst/>
          </a:prstGeom>
        </p:spPr>
        <p:txBody>
          <a:bodyPr wrap="square">
            <a:spAutoFit/>
          </a:bodyPr>
          <a:lstStyle/>
          <a:p>
            <a:pPr marL="285750" indent="-285750">
              <a:spcBef>
                <a:spcPts val="0"/>
              </a:spcBef>
              <a:buFont typeface="Arial"/>
              <a:buChar char="•"/>
            </a:pPr>
            <a:endParaRPr lang="en-US" sz="3200" dirty="0"/>
          </a:p>
          <a:p>
            <a:pPr marL="285750" indent="-285750">
              <a:spcBef>
                <a:spcPts val="0"/>
              </a:spcBef>
              <a:buFont typeface="Arial"/>
              <a:buChar char="•"/>
            </a:pPr>
            <a:r>
              <a:rPr lang="fr-FR" sz="3200"/>
              <a:t>présentations et exercices pratiques</a:t>
            </a:r>
          </a:p>
          <a:p>
            <a:pPr marL="285750" indent="-285750">
              <a:spcBef>
                <a:spcPts val="0"/>
              </a:spcBef>
              <a:buFont typeface="Arial"/>
              <a:buChar char="•"/>
            </a:pPr>
            <a:r>
              <a:rPr lang="fr-FR" sz="3200"/>
              <a:t>b</a:t>
            </a:r>
            <a:r>
              <a:rPr lang="fr-FR" sz="3200" smtClean="0"/>
              <a:t>asés sur un scénario</a:t>
            </a:r>
            <a:endParaRPr lang="fr-FR" sz="3200"/>
          </a:p>
          <a:p>
            <a:pPr marL="285750" indent="-285750">
              <a:spcBef>
                <a:spcPts val="0"/>
              </a:spcBef>
              <a:buFont typeface="Arial"/>
              <a:buChar char="•"/>
            </a:pPr>
            <a:r>
              <a:rPr lang="fr-FR" sz="3200"/>
              <a:t>diffusion progressive des documents papier </a:t>
            </a:r>
          </a:p>
          <a:p>
            <a:pPr marL="285750" indent="-285750">
              <a:spcBef>
                <a:spcPts val="0"/>
              </a:spcBef>
              <a:buFont typeface="Arial"/>
              <a:buChar char="•"/>
            </a:pPr>
            <a:r>
              <a:rPr lang="fr-FR" sz="3200"/>
              <a:t>travail de groupe sur des sujets spécifiques</a:t>
            </a:r>
          </a:p>
          <a:p>
            <a:pPr marL="285750" indent="-285750">
              <a:spcBef>
                <a:spcPts val="0"/>
              </a:spcBef>
              <a:buFont typeface="Arial"/>
              <a:buChar char="•"/>
            </a:pPr>
            <a:r>
              <a:rPr lang="fr-FR" sz="3200"/>
              <a:t>restitution par groupe</a:t>
            </a:r>
          </a:p>
          <a:p>
            <a:pPr marL="285750" indent="-285750">
              <a:spcBef>
                <a:spcPts val="0"/>
              </a:spcBef>
              <a:buFont typeface="Arial"/>
              <a:buChar char="•"/>
            </a:pPr>
            <a:r>
              <a:rPr lang="fr-FR" sz="3200"/>
              <a:t>soutien </a:t>
            </a:r>
            <a:r>
              <a:rPr lang="fr-FR" sz="3200" smtClean="0"/>
              <a:t>des formateurs aux groupes</a:t>
            </a:r>
            <a:endParaRPr lang="fr-FR" sz="3200"/>
          </a:p>
          <a:p>
            <a:pPr marL="285750" indent="-285750">
              <a:spcBef>
                <a:spcPts val="0"/>
              </a:spcBef>
              <a:buFont typeface="Arial"/>
              <a:buChar char="•"/>
            </a:pPr>
            <a:r>
              <a:rPr lang="fr-FR" sz="3200"/>
              <a:t>soutien des formateurs dans les sessions de travail en groupe</a:t>
            </a:r>
          </a:p>
          <a:p>
            <a:pPr>
              <a:spcBef>
                <a:spcPts val="0"/>
              </a:spcBef>
            </a:pPr>
            <a:endParaRPr lang="en-US" sz="2400" dirty="0"/>
          </a:p>
          <a:p>
            <a:pPr marL="285750" indent="-285750">
              <a:spcBef>
                <a:spcPts val="0"/>
              </a:spcBef>
              <a:buFont typeface="Arial"/>
              <a:buChar char="•"/>
            </a:pPr>
            <a:endParaRPr lang="en-US" sz="2400" dirty="0"/>
          </a:p>
        </p:txBody>
      </p:sp>
    </p:spTree>
    <p:extLst>
      <p:ext uri="{BB962C8B-B14F-4D97-AF65-F5344CB8AC3E}">
        <p14:creationId xmlns:p14="http://schemas.microsoft.com/office/powerpoint/2010/main" val="1032812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869300"/>
          </a:xfrm>
        </p:spPr>
        <p:txBody>
          <a:bodyPr>
            <a:normAutofit/>
          </a:bodyPr>
          <a:lstStyle/>
          <a:p>
            <a:r>
              <a:rPr lang="fr-FR" b="1" smtClean="0"/>
              <a:t>Plan de cours</a:t>
            </a:r>
            <a:endParaRPr lang="fr-FR" sz="2200" b="1"/>
          </a:p>
        </p:txBody>
      </p:sp>
    </p:spTree>
    <p:extLst>
      <p:ext uri="{BB962C8B-B14F-4D97-AF65-F5344CB8AC3E}">
        <p14:creationId xmlns:p14="http://schemas.microsoft.com/office/powerpoint/2010/main" val="2731319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fr-FR" sz="3200" b="1">
                <a:solidFill>
                  <a:schemeClr val="accent1">
                    <a:lumMod val="25000"/>
                  </a:schemeClr>
                </a:solidFill>
                <a:latin typeface="Calibri" pitchFamily="34" charset="0"/>
              </a:rPr>
              <a:t>PRÉSENTATIONS</a:t>
            </a:r>
          </a:p>
        </p:txBody>
      </p:sp>
      <p:pic>
        <p:nvPicPr>
          <p:cNvPr id="3" name="Picture 2"/>
          <p:cNvPicPr>
            <a:picLocks noChangeAspect="1"/>
          </p:cNvPicPr>
          <p:nvPr/>
        </p:nvPicPr>
        <p:blipFill>
          <a:blip r:embed="rId2"/>
          <a:stretch>
            <a:fillRect/>
          </a:stretch>
        </p:blipFill>
        <p:spPr>
          <a:xfrm>
            <a:off x="0" y="4823208"/>
            <a:ext cx="2716551" cy="2034791"/>
          </a:xfrm>
          <a:prstGeom prst="rect">
            <a:avLst/>
          </a:prstGeom>
        </p:spPr>
      </p:pic>
    </p:spTree>
    <p:extLst>
      <p:ext uri="{BB962C8B-B14F-4D97-AF65-F5344CB8AC3E}">
        <p14:creationId xmlns:p14="http://schemas.microsoft.com/office/powerpoint/2010/main" val="2006682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44311"/>
          </a:xfrm>
        </p:spPr>
        <p:txBody>
          <a:bodyPr/>
          <a:lstStyle/>
          <a:p>
            <a:r>
              <a:rPr lang="fr-FR" b="1"/>
              <a:t>Présentations</a:t>
            </a:r>
          </a:p>
        </p:txBody>
      </p:sp>
      <p:sp>
        <p:nvSpPr>
          <p:cNvPr id="3" name="Content Placeholder 2"/>
          <p:cNvSpPr>
            <a:spLocks noGrp="1"/>
          </p:cNvSpPr>
          <p:nvPr>
            <p:ph idx="1"/>
          </p:nvPr>
        </p:nvSpPr>
        <p:spPr>
          <a:xfrm>
            <a:off x="457200" y="1412006"/>
            <a:ext cx="8229600" cy="4525963"/>
          </a:xfrm>
        </p:spPr>
        <p:txBody>
          <a:bodyPr>
            <a:normAutofit fontScale="92500" lnSpcReduction="20000"/>
          </a:bodyPr>
          <a:lstStyle/>
          <a:p>
            <a:pPr algn="just">
              <a:buNone/>
            </a:pPr>
            <a:r>
              <a:rPr lang="fr-FR"/>
              <a:t>Associez-vous avec quelqu’un que vous ne connaissez pas. </a:t>
            </a:r>
          </a:p>
          <a:p>
            <a:pPr algn="just">
              <a:buNone/>
            </a:pPr>
            <a:r>
              <a:rPr lang="fr-FR"/>
              <a:t>Prenez 10 minutes pour </a:t>
            </a:r>
            <a:r>
              <a:rPr lang="fr-FR" smtClean="0"/>
              <a:t>le </a:t>
            </a:r>
            <a:r>
              <a:rPr lang="fr-FR"/>
              <a:t>découvrir et dites-nous:</a:t>
            </a:r>
          </a:p>
          <a:p>
            <a:pPr algn="just"/>
            <a:r>
              <a:rPr lang="fr-FR"/>
              <a:t>son nom et son pays d’origine,</a:t>
            </a:r>
          </a:p>
          <a:p>
            <a:pPr algn="just"/>
            <a:r>
              <a:rPr lang="fr-FR"/>
              <a:t>où il travaille,</a:t>
            </a:r>
          </a:p>
          <a:p>
            <a:pPr algn="just"/>
            <a:r>
              <a:rPr lang="fr-FR"/>
              <a:t>quelle est sa profession,</a:t>
            </a:r>
          </a:p>
          <a:p>
            <a:pPr algn="just"/>
            <a:r>
              <a:rPr lang="fr-FR"/>
              <a:t>quelle est son expérience en tant que formateur,</a:t>
            </a:r>
          </a:p>
          <a:p>
            <a:pPr algn="just"/>
            <a:r>
              <a:rPr lang="fr-FR" smtClean="0"/>
              <a:t>son expérience </a:t>
            </a:r>
            <a:r>
              <a:rPr lang="fr-FR"/>
              <a:t>dans le domaine de la cybercriminalité</a:t>
            </a:r>
          </a:p>
          <a:p>
            <a:pPr algn="just"/>
            <a:r>
              <a:rPr lang="fr-FR" smtClean="0"/>
              <a:t>quelque </a:t>
            </a:r>
            <a:r>
              <a:rPr lang="fr-FR"/>
              <a:t>chose d’intéressant le concernant</a:t>
            </a:r>
          </a:p>
        </p:txBody>
      </p:sp>
    </p:spTree>
    <p:extLst>
      <p:ext uri="{BB962C8B-B14F-4D97-AF65-F5344CB8AC3E}">
        <p14:creationId xmlns:p14="http://schemas.microsoft.com/office/powerpoint/2010/main" val="2102848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marL="355600"/>
            <a:r>
              <a:rPr lang="fr-FR" sz="2800" smtClean="0"/>
              <a:t>Fournir </a:t>
            </a:r>
            <a:r>
              <a:rPr lang="fr-FR" sz="2800"/>
              <a:t>aux participants des informations sur la nécessité de suivre cette formation, son but et ses objectifs. </a:t>
            </a:r>
          </a:p>
          <a:p>
            <a:pPr marL="355600"/>
            <a:r>
              <a:rPr lang="fr-FR" sz="2800"/>
              <a:t>Veiller à ce que les participants aient suffisamment d’informations sur le programme d’activités et plan de cours.  </a:t>
            </a:r>
          </a:p>
          <a:p>
            <a:pPr marL="355600"/>
            <a:r>
              <a:rPr lang="fr-FR" sz="2800"/>
              <a:t>Expliquer les modalités logistiques (santé, sécurité et questions administratives) liées à la formation. </a:t>
            </a:r>
          </a:p>
          <a:p>
            <a:pPr marL="355600"/>
            <a:r>
              <a:rPr lang="fr-FR" sz="2800"/>
              <a:t>Faire un tour de table pour que les formateurs et les participants se présentent.</a:t>
            </a:r>
          </a:p>
          <a:p>
            <a:pPr marL="0" indent="0">
              <a:buNone/>
            </a:pP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normAutofit/>
          </a:bodyPr>
          <a:lstStyle/>
          <a:p>
            <a:r>
              <a:rPr lang="fr-FR" b="1" smtClean="0"/>
              <a:t>Résumé des objectifs de la session</a:t>
            </a:r>
            <a:endParaRPr lang="fr-FR" b="1"/>
          </a:p>
        </p:txBody>
      </p:sp>
    </p:spTree>
    <p:extLst>
      <p:ext uri="{BB962C8B-B14F-4D97-AF65-F5344CB8AC3E}">
        <p14:creationId xmlns:p14="http://schemas.microsoft.com/office/powerpoint/2010/main" val="3452271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fr-FR" sz="5400" b="1"/>
              <a:t>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fr-FR" b="1"/>
              <a:t>Santé et sécurité</a:t>
            </a:r>
          </a:p>
        </p:txBody>
      </p:sp>
      <p:sp>
        <p:nvSpPr>
          <p:cNvPr id="4" name="Rectangle 3"/>
          <p:cNvSpPr>
            <a:spLocks noGrp="1" noChangeArrowheads="1"/>
          </p:cNvSpPr>
          <p:nvPr>
            <p:ph idx="1"/>
          </p:nvPr>
        </p:nvSpPr>
        <p:spPr/>
        <p:txBody>
          <a:bodyPr>
            <a:normAutofit/>
          </a:bodyPr>
          <a:lstStyle/>
          <a:p>
            <a:pPr>
              <a:lnSpc>
                <a:spcPct val="150000"/>
              </a:lnSpc>
              <a:spcBef>
                <a:spcPts val="0"/>
              </a:spcBef>
            </a:pPr>
            <a:r>
              <a:rPr lang="fr-FR"/>
              <a:t>Sorties de secours</a:t>
            </a:r>
          </a:p>
          <a:p>
            <a:pPr>
              <a:lnSpc>
                <a:spcPct val="150000"/>
              </a:lnSpc>
              <a:spcBef>
                <a:spcPts val="0"/>
              </a:spcBef>
            </a:pPr>
            <a:r>
              <a:rPr lang="fr-FR"/>
              <a:t>Avertisseurs d'incendie</a:t>
            </a:r>
          </a:p>
          <a:p>
            <a:pPr>
              <a:lnSpc>
                <a:spcPct val="150000"/>
              </a:lnSpc>
              <a:spcBef>
                <a:spcPts val="0"/>
              </a:spcBef>
            </a:pPr>
            <a:r>
              <a:rPr lang="fr-FR"/>
              <a:t>Toilettes</a:t>
            </a:r>
          </a:p>
          <a:p>
            <a:pPr>
              <a:lnSpc>
                <a:spcPct val="150000"/>
              </a:lnSpc>
              <a:spcBef>
                <a:spcPts val="0"/>
              </a:spcBef>
            </a:pPr>
            <a:r>
              <a:rPr lang="fr-FR" smtClean="0"/>
              <a:t>Où fumer?</a:t>
            </a:r>
            <a:endParaRPr lang="fr-FR"/>
          </a:p>
          <a:p>
            <a:pPr>
              <a:lnSpc>
                <a:spcPct val="150000"/>
              </a:lnSpc>
              <a:spcBef>
                <a:spcPts val="0"/>
              </a:spcBef>
            </a:pPr>
            <a:r>
              <a:rPr lang="fr-FR"/>
              <a:t>Téléphones mobiles et </a:t>
            </a:r>
            <a:r>
              <a:rPr lang="fr-FR" smtClean="0"/>
              <a:t>récepteurs d’appel</a:t>
            </a:r>
            <a:endParaRPr lang="fr-FR"/>
          </a:p>
          <a:p>
            <a:pPr>
              <a:lnSpc>
                <a:spcPct val="150000"/>
              </a:lnSpc>
              <a:spcBef>
                <a:spcPts val="0"/>
              </a:spcBef>
            </a:pPr>
            <a:r>
              <a:rPr lang="fr-FR"/>
              <a:t>Pauses café et déjeuner</a:t>
            </a:r>
          </a:p>
        </p:txBody>
      </p:sp>
      <p:pic>
        <p:nvPicPr>
          <p:cNvPr id="5" name="Picture 4"/>
          <p:cNvPicPr>
            <a:picLocks noChangeAspect="1"/>
          </p:cNvPicPr>
          <p:nvPr/>
        </p:nvPicPr>
        <p:blipFill>
          <a:blip r:embed="rId3"/>
          <a:stretch>
            <a:fillRect/>
          </a:stretch>
        </p:blipFill>
        <p:spPr>
          <a:xfrm>
            <a:off x="6123008" y="1145590"/>
            <a:ext cx="2453029" cy="3594100"/>
          </a:xfrm>
          <a:prstGeom prst="rect">
            <a:avLst/>
          </a:prstGeom>
        </p:spPr>
      </p:pic>
    </p:spTree>
    <p:extLst>
      <p:ext uri="{BB962C8B-B14F-4D97-AF65-F5344CB8AC3E}">
        <p14:creationId xmlns:p14="http://schemas.microsoft.com/office/powerpoint/2010/main" val="2997438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fr-FR" sz="3200" b="1">
                <a:solidFill>
                  <a:schemeClr val="accent1">
                    <a:lumMod val="25000"/>
                  </a:schemeClr>
                </a:solidFill>
                <a:latin typeface="Calibri" pitchFamily="34" charset="0"/>
              </a:rPr>
              <a:t>Diapositive d’introduction</a:t>
            </a:r>
          </a:p>
        </p:txBody>
      </p:sp>
    </p:spTree>
    <p:extLst>
      <p:ext uri="{BB962C8B-B14F-4D97-AF65-F5344CB8AC3E}">
        <p14:creationId xmlns:p14="http://schemas.microsoft.com/office/powerpoint/2010/main" val="2750430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3116"/>
          </a:xfrm>
        </p:spPr>
        <p:txBody>
          <a:bodyPr/>
          <a:lstStyle/>
          <a:p>
            <a:r>
              <a:rPr lang="fr-FR" b="1"/>
              <a:t> G</a:t>
            </a:r>
            <a:r>
              <a:rPr lang="fr-FR" b="1" smtClean="0"/>
              <a:t>énéralités</a:t>
            </a:r>
            <a:endParaRPr lang="fr-FR" b="1"/>
          </a:p>
        </p:txBody>
      </p:sp>
      <p:sp>
        <p:nvSpPr>
          <p:cNvPr id="3" name="Content Placeholder 2"/>
          <p:cNvSpPr>
            <a:spLocks noGrp="1"/>
          </p:cNvSpPr>
          <p:nvPr>
            <p:ph idx="1"/>
          </p:nvPr>
        </p:nvSpPr>
        <p:spPr>
          <a:xfrm>
            <a:off x="0" y="1207754"/>
            <a:ext cx="8981440" cy="5290604"/>
          </a:xfrm>
        </p:spPr>
        <p:txBody>
          <a:bodyPr>
            <a:normAutofit lnSpcReduction="10000"/>
          </a:bodyPr>
          <a:lstStyle/>
          <a:p>
            <a:pPr algn="just"/>
            <a:r>
              <a:rPr lang="fr-FR"/>
              <a:t>La formation s’intitule « Formation avancée sur la cybercriminalité et la preuve électronique pour les juges et les procureurs ». </a:t>
            </a:r>
          </a:p>
          <a:p>
            <a:pPr algn="just"/>
            <a:r>
              <a:rPr lang="fr-FR"/>
              <a:t>Elle a été élaborée dans le cadre du Projet conjoint Union européenne/Conseil de l’Europe sur la coopération régionale en matière de cybercriminalité dans la région </a:t>
            </a:r>
            <a:r>
              <a:rPr lang="fr-FR" smtClean="0"/>
              <a:t>IPA (instrument d’aide à la préadhésion).</a:t>
            </a:r>
            <a:endParaRPr lang="fr-FR"/>
          </a:p>
          <a:p>
            <a:pPr algn="just"/>
            <a:r>
              <a:rPr lang="fr-FR" b="1"/>
              <a:t>La formation a été renforcée par des </a:t>
            </a:r>
            <a:r>
              <a:rPr lang="fr-FR" b="1" smtClean="0"/>
              <a:t>contributions provenant des projets </a:t>
            </a:r>
            <a:r>
              <a:rPr lang="fr-FR" b="1"/>
              <a:t>GLACY et GLACY+</a:t>
            </a:r>
            <a:r>
              <a:rPr lang="fr-FR"/>
              <a:t>.</a:t>
            </a:r>
          </a:p>
        </p:txBody>
      </p:sp>
    </p:spTree>
    <p:extLst>
      <p:ext uri="{BB962C8B-B14F-4D97-AF65-F5344CB8AC3E}">
        <p14:creationId xmlns:p14="http://schemas.microsoft.com/office/powerpoint/2010/main" val="1605808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9833"/>
          </a:xfrm>
        </p:spPr>
        <p:txBody>
          <a:bodyPr>
            <a:normAutofit fontScale="90000"/>
          </a:bodyPr>
          <a:lstStyle/>
          <a:p>
            <a:r>
              <a:rPr lang="fr-FR" b="1"/>
              <a:t>Pourquoi cette formation est-elle nécessaire?</a:t>
            </a:r>
          </a:p>
        </p:txBody>
      </p:sp>
      <p:sp>
        <p:nvSpPr>
          <p:cNvPr id="3" name="Content Placeholder 2"/>
          <p:cNvSpPr>
            <a:spLocks noGrp="1"/>
          </p:cNvSpPr>
          <p:nvPr>
            <p:ph idx="1"/>
          </p:nvPr>
        </p:nvSpPr>
        <p:spPr>
          <a:xfrm>
            <a:off x="457200" y="1600200"/>
            <a:ext cx="8229600" cy="4922520"/>
          </a:xfrm>
        </p:spPr>
        <p:txBody>
          <a:bodyPr>
            <a:normAutofit fontScale="77500" lnSpcReduction="20000"/>
          </a:bodyPr>
          <a:lstStyle/>
          <a:p>
            <a:pPr algn="just"/>
            <a:r>
              <a:rPr lang="fr-FR" sz="3800" smtClean="0"/>
              <a:t>Les </a:t>
            </a:r>
            <a:r>
              <a:rPr lang="fr-FR" sz="3800"/>
              <a:t>juges et les procureurs jouent un rôle important dans les enquêtes et les jugements concernant des individus et des groupes </a:t>
            </a:r>
            <a:r>
              <a:rPr lang="fr-FR" sz="3800" smtClean="0"/>
              <a:t>criminels qui ont commis des infractions. </a:t>
            </a:r>
            <a:endParaRPr lang="fr-FR" sz="3800"/>
          </a:p>
          <a:p>
            <a:pPr algn="just"/>
            <a:endParaRPr lang="en-US" sz="3800" dirty="0"/>
          </a:p>
          <a:p>
            <a:pPr algn="just"/>
            <a:r>
              <a:rPr lang="fr-FR" sz="3800"/>
              <a:t>Le nombre d’affaires où le délit présente un élément de cybercriminalité ne cesse d’augmenter, Il est donc essentiel que les juges et les procureurs soient de mieux en mieux formés pour comprendre la nature de ces délits et se familiariser avec la législation et les instruments de coopération internationale à leur disposition pour traiter des affaires liées à la cybercriminalité.</a:t>
            </a:r>
          </a:p>
          <a:p>
            <a:pPr>
              <a:buNone/>
            </a:pPr>
            <a:endParaRPr lang="en-US" dirty="0"/>
          </a:p>
        </p:txBody>
      </p:sp>
    </p:spTree>
    <p:extLst>
      <p:ext uri="{BB962C8B-B14F-4D97-AF65-F5344CB8AC3E}">
        <p14:creationId xmlns:p14="http://schemas.microsoft.com/office/powerpoint/2010/main" val="2431300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5"/>
          </a:xfrm>
          <a:prstGeom prst="rect">
            <a:avLst/>
          </a:prstGeom>
          <a:noFill/>
        </p:spPr>
        <p:txBody>
          <a:bodyPr wrap="square" rtlCol="0">
            <a:spAutoFit/>
          </a:bodyPr>
          <a:lstStyle/>
          <a:p>
            <a:pPr algn="ctr"/>
            <a:r>
              <a:rPr lang="fr-FR" sz="3200" b="1" smtClean="0">
                <a:solidFill>
                  <a:schemeClr val="accent1">
                    <a:lumMod val="25000"/>
                  </a:schemeClr>
                </a:solidFill>
                <a:latin typeface="Calibri" pitchFamily="34" charset="0"/>
              </a:rPr>
              <a:t>Buts et </a:t>
            </a:r>
            <a:r>
              <a:rPr lang="fr-FR" sz="3200" b="1">
                <a:solidFill>
                  <a:schemeClr val="accent1">
                    <a:lumMod val="25000"/>
                  </a:schemeClr>
                </a:solidFill>
                <a:latin typeface="Calibri" pitchFamily="34" charset="0"/>
              </a:rPr>
              <a:t>objectifs</a:t>
            </a:r>
          </a:p>
        </p:txBody>
      </p:sp>
    </p:spTree>
    <p:extLst>
      <p:ext uri="{BB962C8B-B14F-4D97-AF65-F5344CB8AC3E}">
        <p14:creationId xmlns:p14="http://schemas.microsoft.com/office/powerpoint/2010/main" val="192048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fr-FR" b="1" smtClean="0"/>
              <a:t>Buts de la formation</a:t>
            </a:r>
            <a:endParaRPr lang="fr-FR" b="1"/>
          </a:p>
        </p:txBody>
      </p:sp>
      <p:sp>
        <p:nvSpPr>
          <p:cNvPr id="3" name="Content Placeholder 2"/>
          <p:cNvSpPr>
            <a:spLocks noGrp="1"/>
          </p:cNvSpPr>
          <p:nvPr>
            <p:ph idx="1"/>
          </p:nvPr>
        </p:nvSpPr>
        <p:spPr>
          <a:xfrm>
            <a:off x="457200" y="1340962"/>
            <a:ext cx="8229600" cy="5363849"/>
          </a:xfrm>
        </p:spPr>
        <p:txBody>
          <a:bodyPr>
            <a:normAutofit fontScale="92500" lnSpcReduction="10000"/>
          </a:bodyPr>
          <a:lstStyle/>
          <a:p>
            <a:pPr algn="just"/>
            <a:r>
              <a:rPr lang="fr-FR"/>
              <a:t>Cette formation a pour but de </a:t>
            </a:r>
            <a:r>
              <a:rPr lang="fr-FR" smtClean="0"/>
              <a:t>transmettre les </a:t>
            </a:r>
            <a:r>
              <a:rPr lang="fr-FR"/>
              <a:t>connaissances et compétences dont les juges et procureurs ont besoin pour </a:t>
            </a:r>
            <a:r>
              <a:rPr lang="fr-FR" smtClean="0"/>
              <a:t>s’acquitter de leurs </a:t>
            </a:r>
            <a:r>
              <a:rPr lang="fr-FR"/>
              <a:t>fonctions en ce qui concerne les enquêtes sur la cybercriminalité.  </a:t>
            </a:r>
          </a:p>
          <a:p>
            <a:pPr algn="just"/>
            <a:endParaRPr lang="en-US" dirty="0"/>
          </a:p>
          <a:p>
            <a:pPr algn="just"/>
            <a:r>
              <a:rPr lang="fr-FR"/>
              <a:t>Cette formation, qui tire profit des avancées pédagogiques de la formation de base sur la cybercriminalité destinée aux juges et aux procureurs, ne devrait être suivie que par ceux qui ont participé avec succès à la formation initiale.  </a:t>
            </a:r>
          </a:p>
          <a:p>
            <a:endParaRPr lang="en-US" sz="3600" dirty="0"/>
          </a:p>
        </p:txBody>
      </p:sp>
    </p:spTree>
    <p:extLst>
      <p:ext uri="{BB962C8B-B14F-4D97-AF65-F5344CB8AC3E}">
        <p14:creationId xmlns:p14="http://schemas.microsoft.com/office/powerpoint/2010/main" val="4170119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fontScale="92500"/>
          </a:bodyPr>
          <a:lstStyle/>
          <a:p>
            <a:pPr>
              <a:buNone/>
            </a:pPr>
            <a:r>
              <a:rPr lang="fr-FR"/>
              <a:t>À la fin de cette session, les participants pourront :</a:t>
            </a:r>
          </a:p>
          <a:p>
            <a:pPr>
              <a:buNone/>
            </a:pPr>
            <a:endParaRPr lang="en-US" dirty="0"/>
          </a:p>
          <a:p>
            <a:pPr lvl="0"/>
            <a:r>
              <a:rPr lang="fr-FR"/>
              <a:t>identifier les formateurs et les autres </a:t>
            </a:r>
            <a:r>
              <a:rPr lang="fr-FR" smtClean="0"/>
              <a:t>participant</a:t>
            </a:r>
            <a:r>
              <a:rPr lang="fr-FR"/>
              <a:t>s</a:t>
            </a:r>
          </a:p>
          <a:p>
            <a:pPr lvl="0"/>
            <a:r>
              <a:rPr lang="fr-FR"/>
              <a:t>discuter du but général de la formation</a:t>
            </a:r>
          </a:p>
          <a:p>
            <a:pPr lvl="0"/>
            <a:r>
              <a:rPr lang="fr-FR"/>
              <a:t>expliquer pourquoi cette formation est nécessaire</a:t>
            </a:r>
          </a:p>
          <a:p>
            <a:pPr lvl="0"/>
            <a:r>
              <a:rPr lang="fr-FR"/>
              <a:t>dresser la liste des </a:t>
            </a:r>
            <a:r>
              <a:rPr lang="fr-FR" smtClean="0"/>
              <a:t>modules du </a:t>
            </a:r>
            <a:r>
              <a:rPr lang="fr-FR"/>
              <a:t>plan de cours et des activités</a:t>
            </a:r>
          </a:p>
          <a:p>
            <a:pPr lvl="0"/>
            <a:r>
              <a:rPr lang="fr-FR" smtClean="0"/>
              <a:t>Énumérer les </a:t>
            </a:r>
            <a:r>
              <a:rPr lang="fr-FR"/>
              <a:t>procédures liées à la santé et à la sécurité concernant le lieu de la formation </a:t>
            </a:r>
          </a:p>
          <a:p>
            <a:pPr>
              <a:buFont typeface="Wingdings" charset="2"/>
              <a:buChar char="²"/>
            </a:pPr>
            <a:endParaRPr lang="en-US"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fr-FR" b="1"/>
              <a:t>Objectifs de la session</a:t>
            </a:r>
          </a:p>
        </p:txBody>
      </p:sp>
      <p:pic>
        <p:nvPicPr>
          <p:cNvPr id="5" name="Picture 4"/>
          <p:cNvPicPr>
            <a:picLocks noChangeAspect="1"/>
          </p:cNvPicPr>
          <p:nvPr/>
        </p:nvPicPr>
        <p:blipFill>
          <a:blip r:embed="rId2"/>
          <a:stretch>
            <a:fillRect/>
          </a:stretch>
        </p:blipFill>
        <p:spPr>
          <a:xfrm>
            <a:off x="0" y="5512163"/>
            <a:ext cx="1845354" cy="1227999"/>
          </a:xfrm>
          <a:prstGeom prst="rect">
            <a:avLst/>
          </a:prstGeom>
        </p:spPr>
      </p:pic>
    </p:spTree>
    <p:extLst>
      <p:ext uri="{BB962C8B-B14F-4D97-AF65-F5344CB8AC3E}">
        <p14:creationId xmlns:p14="http://schemas.microsoft.com/office/powerpoint/2010/main" val="1678590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fr-FR" sz="3200" b="1">
                <a:solidFill>
                  <a:schemeClr val="accent1">
                    <a:lumMod val="25000"/>
                  </a:schemeClr>
                </a:solidFill>
                <a:latin typeface="Calibri" pitchFamily="34" charset="0"/>
              </a:rPr>
              <a:t>Formateurs</a:t>
            </a:r>
          </a:p>
        </p:txBody>
      </p:sp>
    </p:spTree>
    <p:extLst>
      <p:ext uri="{BB962C8B-B14F-4D97-AF65-F5344CB8AC3E}">
        <p14:creationId xmlns:p14="http://schemas.microsoft.com/office/powerpoint/2010/main" val="31676669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2891</TotalTime>
  <Words>838</Words>
  <Application>Microsoft Office PowerPoint</Application>
  <PresentationFormat>Affichage à l'écran (4:3)</PresentationFormat>
  <Paragraphs>105</Paragraphs>
  <Slides>17</Slides>
  <Notes>12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17</vt:i4>
      </vt:variant>
    </vt:vector>
  </HeadingPairs>
  <TitlesOfParts>
    <vt:vector size="21" baseType="lpstr">
      <vt:lpstr>Arial</vt:lpstr>
      <vt:lpstr>Calibri</vt:lpstr>
      <vt:lpstr>Wingdings</vt:lpstr>
      <vt:lpstr>Office Theme</vt:lpstr>
      <vt:lpstr>Cybercriminalité – Formation avancée pour les juges et les procureurs</vt:lpstr>
      <vt:lpstr>Santé et sécurité</vt:lpstr>
      <vt:lpstr>Présentation PowerPoint</vt:lpstr>
      <vt:lpstr> Généralités</vt:lpstr>
      <vt:lpstr>Pourquoi cette formation est-elle nécessaire?</vt:lpstr>
      <vt:lpstr>Présentation PowerPoint</vt:lpstr>
      <vt:lpstr>Buts de la formation</vt:lpstr>
      <vt:lpstr>Objectifs de la session</vt:lpstr>
      <vt:lpstr>Présentation PowerPoint</vt:lpstr>
      <vt:lpstr>Formateurs</vt:lpstr>
      <vt:lpstr>Présentation PowerPoint</vt:lpstr>
      <vt:lpstr>Méthodologie</vt:lpstr>
      <vt:lpstr>Plan de cours</vt:lpstr>
      <vt:lpstr>Présentation PowerPoint</vt:lpstr>
      <vt:lpstr>Présentations</vt:lpstr>
      <vt:lpstr>Résumé des objectifs de la session</vt:lpstr>
      <vt:lpstr>Présentation PowerPoint</vt:lpstr>
    </vt:vector>
  </TitlesOfParts>
  <Company>Technology Risk Limited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rozeboom.christian</cp:lastModifiedBy>
  <cp:revision>35</cp:revision>
  <dcterms:created xsi:type="dcterms:W3CDTF">2012-01-30T11:04:42Z</dcterms:created>
  <dcterms:modified xsi:type="dcterms:W3CDTF">2018-05-31T16:02:27Z</dcterms:modified>
</cp:coreProperties>
</file>